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1" r:id="rId2"/>
  </p:sldMasterIdLst>
  <p:sldIdLst>
    <p:sldId id="268" r:id="rId3"/>
    <p:sldId id="269" r:id="rId4"/>
    <p:sldId id="270" r:id="rId5"/>
    <p:sldId id="275" r:id="rId6"/>
    <p:sldId id="276" r:id="rId7"/>
    <p:sldId id="277" r:id="rId8"/>
    <p:sldId id="278" r:id="rId9"/>
  </p:sldIdLst>
  <p:sldSz cx="18288000" cy="10287000"/>
  <p:notesSz cx="6858000" cy="9144000"/>
  <p:embeddedFontLst>
    <p:embeddedFont>
      <p:font typeface="Comic Sans MS" panose="030F0902030302020204" pitchFamily="66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7FFFB1-B40F-F24A-B580-36E2323F5206}">
          <p14:sldIdLst>
            <p14:sldId id="268"/>
            <p14:sldId id="269"/>
            <p14:sldId id="270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650" autoAdjust="0"/>
  </p:normalViewPr>
  <p:slideViewPr>
    <p:cSldViewPr>
      <p:cViewPr varScale="1">
        <p:scale>
          <a:sx n="80" d="100"/>
          <a:sy n="80" d="100"/>
        </p:scale>
        <p:origin x="2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2CFC-110B-0BB2-6FBA-55E51F50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0E1A-42B3-D26C-C589-71DCB4D9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95FC7-733F-3A38-F101-F8DCFF36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4806-B2C0-C7DC-7B36-1723F958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A0A72-F1B4-635E-8533-14A7F617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1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9428-0CC0-9267-0CDE-FBCA818A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94586-2E6C-7F87-C8E3-AB788D442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EE4A-889A-A414-DD87-38D72D0A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90EA-A961-16AB-4D83-008C2F4D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2C784-4469-1761-36C7-C6C9137A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E730-06F8-3825-F332-0E57D4FC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DB18-B0D9-4FEA-EEB9-D92248899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C190F-A981-4199-EBD0-34A1C1F08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8DB9-39CA-3D95-71C7-89C7B6D9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7BB00-F8D2-E2FA-5A51-00E23B01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72DD3-8051-DAF0-A675-1839B167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9B88-F1E2-C2FE-6F38-C496DBC0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7D8CC-214F-1D64-3988-EDFF2C8F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8F2CD-46C5-B1E0-9C7E-F484EC02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C16D0-6839-E946-6ADE-43167D20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AAFE3-E251-404B-CA54-5EB50FD5C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81003-6DE8-5EE0-0D15-0D3A4191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66475-F6ED-A987-A9BE-948B25A1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E45EA-CC78-66D0-CAA4-697E2F13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29AE-F9E3-5CB3-3465-16F350BA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4F820-975B-584E-2BA1-1C803FB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1977F-A0EE-D2CD-41C8-6E566907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7F0E5-C1DD-8C72-85D1-983FFA74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34DEC-B53A-DD8F-FC53-F4C35879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0BFB2-7480-E5B8-C061-FA3E85A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0F37C-4D1A-7B91-8811-A9E67027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83BC-8A75-1294-6EC5-02316D18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662EA-CD1B-77EC-9982-56F876B1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2C3E6-4AE1-F89E-177D-C8DB3CCC5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02DE1-D301-5C7F-3BBF-73067B91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14719-610F-179D-FEA8-849A55C3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E5C36-C77E-B398-BF6A-FB667619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4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E8AB-00F0-41D2-D225-70F4DA5E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92133-0F7E-E936-C96E-812D0099B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F1114-2376-95F1-A4B8-3391AC80E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8F1A-0538-177E-0339-B4FAB531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49ABB-E863-2E76-EC48-8E4976FE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1F8E5-3787-B683-20C8-8877F459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6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C9AC-5D2C-B6F1-9A1E-823438D0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DBF7E-D387-412B-51E2-BF080C586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6E0F-AF70-874D-4239-01A4FCEC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AEFD3E2-E8E2-7147-97BF-EFC6F39BBBCA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4CA5-0A67-7E01-BD54-BECA65D1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BB76-8D35-7F00-6F5F-1F293C3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8CA4E1D-BD5E-4F4A-BE62-ABAC14C4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0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68AF0B9-EDB0-8872-10FE-058A8EB9E14A}"/>
              </a:ext>
            </a:extLst>
          </p:cNvPr>
          <p:cNvSpPr txBox="1"/>
          <p:nvPr userDrawn="1"/>
        </p:nvSpPr>
        <p:spPr>
          <a:xfrm>
            <a:off x="850232" y="513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E71D664-5552-D4B2-5B56-1D3079D1AA9D}"/>
              </a:ext>
            </a:extLst>
          </p:cNvPr>
          <p:cNvGrpSpPr/>
          <p:nvPr userDrawn="1"/>
        </p:nvGrpSpPr>
        <p:grpSpPr>
          <a:xfrm>
            <a:off x="0" y="-59689"/>
            <a:ext cx="18288000" cy="1148079"/>
            <a:chOff x="0" y="0"/>
            <a:chExt cx="24384000" cy="153077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D1C047C-6D93-F409-C576-0A559D484ABC}"/>
                </a:ext>
              </a:extLst>
            </p:cNvPr>
            <p:cNvSpPr/>
            <p:nvPr/>
          </p:nvSpPr>
          <p:spPr>
            <a:xfrm>
              <a:off x="4742366" y="110718"/>
              <a:ext cx="10039149" cy="1420054"/>
            </a:xfrm>
            <a:custGeom>
              <a:avLst/>
              <a:gdLst/>
              <a:ahLst/>
              <a:cxnLst/>
              <a:rect l="l" t="t" r="r" b="b"/>
              <a:pathLst>
                <a:path w="10039149" h="1420054">
                  <a:moveTo>
                    <a:pt x="0" y="0"/>
                  </a:moveTo>
                  <a:lnTo>
                    <a:pt x="10039149" y="0"/>
                  </a:lnTo>
                  <a:lnTo>
                    <a:pt x="10039149" y="1420054"/>
                  </a:lnTo>
                  <a:lnTo>
                    <a:pt x="0" y="1420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4499" b="-8755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5269E316-DF7F-6A0A-F7D6-2346CFB94050}"/>
                </a:ext>
              </a:extLst>
            </p:cNvPr>
            <p:cNvSpPr/>
            <p:nvPr/>
          </p:nvSpPr>
          <p:spPr>
            <a:xfrm>
              <a:off x="0" y="0"/>
              <a:ext cx="5974836" cy="1530772"/>
            </a:xfrm>
            <a:custGeom>
              <a:avLst/>
              <a:gdLst/>
              <a:ahLst/>
              <a:cxnLst/>
              <a:rect l="l" t="t" r="r" b="b"/>
              <a:pathLst>
                <a:path w="5974836" h="1530772">
                  <a:moveTo>
                    <a:pt x="0" y="0"/>
                  </a:moveTo>
                  <a:lnTo>
                    <a:pt x="5974836" y="0"/>
                  </a:lnTo>
                  <a:lnTo>
                    <a:pt x="5974836" y="1530772"/>
                  </a:lnTo>
                  <a:lnTo>
                    <a:pt x="0" y="1530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08242" r="-1007761" b="-5607790"/>
              </a:stretch>
            </a:blipFill>
          </p:spPr>
          <p:txBody>
            <a:bodyPr/>
            <a:lstStyle/>
            <a:p>
              <a:pPr algn="ctr"/>
              <a:endParaRPr lang="en-GB" sz="800" dirty="0"/>
            </a:p>
            <a:p>
              <a:pPr algn="ctr"/>
              <a:r>
                <a:rPr lang="en-GB" sz="3000" b="1" i="1" dirty="0">
                  <a:solidFill>
                    <a:schemeClr val="bg1"/>
                  </a:solidFill>
                </a:rPr>
                <a:t>BLACK HISTORY MONTH </a:t>
              </a:r>
            </a:p>
            <a:p>
              <a:pPr algn="ctr"/>
              <a:r>
                <a:rPr lang="en-GB" sz="3000" b="1" i="1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CFB74A-E679-EFA3-2CED-1DF095170DD8}"/>
                </a:ext>
              </a:extLst>
            </p:cNvPr>
            <p:cNvSpPr/>
            <p:nvPr/>
          </p:nvSpPr>
          <p:spPr>
            <a:xfrm>
              <a:off x="10170267" y="79586"/>
              <a:ext cx="14213733" cy="1451186"/>
            </a:xfrm>
            <a:custGeom>
              <a:avLst/>
              <a:gdLst/>
              <a:ahLst/>
              <a:cxnLst/>
              <a:rect l="l" t="t" r="r" b="b"/>
              <a:pathLst>
                <a:path w="14213733" h="1451186">
                  <a:moveTo>
                    <a:pt x="0" y="0"/>
                  </a:moveTo>
                  <a:lnTo>
                    <a:pt x="14213733" y="0"/>
                  </a:lnTo>
                  <a:lnTo>
                    <a:pt x="14213733" y="1451186"/>
                  </a:lnTo>
                  <a:lnTo>
                    <a:pt x="0" y="1451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07211" t="-163875" b="-2606945"/>
              </a:stretch>
            </a:blipFill>
          </p:spPr>
          <p:txBody>
            <a:bodyPr/>
            <a:lstStyle/>
            <a:p>
              <a:pPr algn="ctr"/>
              <a:endParaRPr lang="en-GB" dirty="0"/>
            </a:p>
            <a:p>
              <a:pPr algn="ctr"/>
              <a:r>
                <a:rPr lang="en-GB" sz="3200" b="1" i="1" u="sng" dirty="0">
                  <a:solidFill>
                    <a:schemeClr val="bg1"/>
                  </a:solidFill>
                </a:rPr>
                <a:t>Reclaiming Narratives</a:t>
              </a:r>
              <a:r>
                <a:rPr lang="en-GB" sz="3200" b="1" i="1" dirty="0">
                  <a:solidFill>
                    <a:schemeClr val="bg1"/>
                  </a:solidFill>
                </a:rPr>
                <a:t>: Celebrating Being Black And British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48CFF2-CA8C-D8C0-C47A-78C5D346D2DC}"/>
              </a:ext>
            </a:extLst>
          </p:cNvPr>
          <p:cNvGrpSpPr/>
          <p:nvPr userDrawn="1"/>
        </p:nvGrpSpPr>
        <p:grpSpPr>
          <a:xfrm>
            <a:off x="0" y="-56916"/>
            <a:ext cx="18288000" cy="1148081"/>
            <a:chOff x="0" y="0"/>
            <a:chExt cx="24384000" cy="153077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5AD835C-3D9F-6865-6F57-7D07B7A6CC1E}"/>
                </a:ext>
              </a:extLst>
            </p:cNvPr>
            <p:cNvSpPr/>
            <p:nvPr/>
          </p:nvSpPr>
          <p:spPr>
            <a:xfrm>
              <a:off x="4742366" y="110718"/>
              <a:ext cx="10039149" cy="1420054"/>
            </a:xfrm>
            <a:custGeom>
              <a:avLst/>
              <a:gdLst/>
              <a:ahLst/>
              <a:cxnLst/>
              <a:rect l="l" t="t" r="r" b="b"/>
              <a:pathLst>
                <a:path w="10039149" h="1420054">
                  <a:moveTo>
                    <a:pt x="0" y="0"/>
                  </a:moveTo>
                  <a:lnTo>
                    <a:pt x="10039149" y="0"/>
                  </a:lnTo>
                  <a:lnTo>
                    <a:pt x="10039149" y="1420054"/>
                  </a:lnTo>
                  <a:lnTo>
                    <a:pt x="0" y="1420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24499" b="-8755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6D45D5D-ED0C-B652-E2D4-38D3521BDB16}"/>
                </a:ext>
              </a:extLst>
            </p:cNvPr>
            <p:cNvSpPr/>
            <p:nvPr/>
          </p:nvSpPr>
          <p:spPr>
            <a:xfrm>
              <a:off x="0" y="0"/>
              <a:ext cx="5974836" cy="1530772"/>
            </a:xfrm>
            <a:custGeom>
              <a:avLst/>
              <a:gdLst/>
              <a:ahLst/>
              <a:cxnLst/>
              <a:rect l="l" t="t" r="r" b="b"/>
              <a:pathLst>
                <a:path w="5974836" h="1530772">
                  <a:moveTo>
                    <a:pt x="0" y="0"/>
                  </a:moveTo>
                  <a:lnTo>
                    <a:pt x="5974836" y="0"/>
                  </a:lnTo>
                  <a:lnTo>
                    <a:pt x="5974836" y="1530772"/>
                  </a:lnTo>
                  <a:lnTo>
                    <a:pt x="0" y="1530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408242" r="-1007761" b="-5607790"/>
              </a:stretch>
            </a:blipFill>
          </p:spPr>
          <p:txBody>
            <a:bodyPr/>
            <a:lstStyle/>
            <a:p>
              <a:pPr algn="ctr"/>
              <a:endParaRPr lang="en-GB" sz="800" dirty="0"/>
            </a:p>
            <a:p>
              <a:pPr algn="ctr"/>
              <a:r>
                <a:rPr lang="en-GB" sz="3000" b="1" i="1" dirty="0">
                  <a:solidFill>
                    <a:schemeClr val="bg1"/>
                  </a:solidFill>
                </a:rPr>
                <a:t>BLACK HISTORY MONTH </a:t>
              </a:r>
            </a:p>
            <a:p>
              <a:pPr algn="ctr"/>
              <a:r>
                <a:rPr lang="en-GB" sz="3000" b="1" i="1" dirty="0">
                  <a:solidFill>
                    <a:schemeClr val="bg1"/>
                  </a:solidFill>
                </a:rPr>
                <a:t>2024: </a:t>
              </a:r>
              <a:r>
                <a:rPr lang="en-GB" sz="3000" b="1" i="1" u="sng" dirty="0">
                  <a:solidFill>
                    <a:schemeClr val="bg1"/>
                  </a:solidFill>
                </a:rPr>
                <a:t>Session 2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2AC0D6F-0674-7813-9C64-FBEF70770894}"/>
                </a:ext>
              </a:extLst>
            </p:cNvPr>
            <p:cNvSpPr/>
            <p:nvPr/>
          </p:nvSpPr>
          <p:spPr>
            <a:xfrm>
              <a:off x="10170267" y="79587"/>
              <a:ext cx="14213733" cy="1451187"/>
            </a:xfrm>
            <a:custGeom>
              <a:avLst/>
              <a:gdLst/>
              <a:ahLst/>
              <a:cxnLst/>
              <a:rect l="l" t="t" r="r" b="b"/>
              <a:pathLst>
                <a:path w="14213733" h="1451186">
                  <a:moveTo>
                    <a:pt x="0" y="0"/>
                  </a:moveTo>
                  <a:lnTo>
                    <a:pt x="14213733" y="0"/>
                  </a:lnTo>
                  <a:lnTo>
                    <a:pt x="14213733" y="1451186"/>
                  </a:lnTo>
                  <a:lnTo>
                    <a:pt x="0" y="1451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07211" t="-163875" b="-2606945"/>
              </a:stretch>
            </a:blipFill>
          </p:spPr>
          <p:txBody>
            <a:bodyPr/>
            <a:lstStyle/>
            <a:p>
              <a:pPr algn="ctr"/>
              <a:endParaRPr lang="en-GB" sz="500" dirty="0"/>
            </a:p>
            <a:p>
              <a:pPr algn="ctr"/>
              <a:r>
                <a:rPr lang="en-GB" sz="3200" b="1" i="1" u="sng" dirty="0">
                  <a:solidFill>
                    <a:schemeClr val="bg1"/>
                  </a:solidFill>
                </a:rPr>
                <a:t>RECLAIMING NARRATIVES</a:t>
              </a:r>
              <a:r>
                <a:rPr lang="en-GB" sz="3200" b="1" i="1" dirty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en-GB" sz="3200" b="1" i="1" u="sng" dirty="0">
                  <a:solidFill>
                    <a:schemeClr val="bg1"/>
                  </a:solidFill>
                </a:rPr>
                <a:t>Introduction to African Identity And Cultural Diversity</a:t>
              </a:r>
            </a:p>
          </p:txBody>
        </p:sp>
      </p:grp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2217AE76-624C-47F5-960E-FB94FF61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1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ExXMDoIk70&amp;t=1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6M-qsVS8zeU&amp;t=1s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Q09BuhrM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bbc.co.uk/bitesize/topics/zsw4kty/articles/z2k6p4j#zm8tn9q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YUQQm2f1rD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5">
            <a:extLst>
              <a:ext uri="{FF2B5EF4-FFF2-40B4-BE49-F238E27FC236}">
                <a16:creationId xmlns:a16="http://schemas.microsoft.com/office/drawing/2014/main" id="{C16A4C09-1A1A-4D0E-220C-D9B537638334}"/>
              </a:ext>
            </a:extLst>
          </p:cNvPr>
          <p:cNvSpPr/>
          <p:nvPr/>
        </p:nvSpPr>
        <p:spPr>
          <a:xfrm>
            <a:off x="304800" y="1333500"/>
            <a:ext cx="6705600" cy="8763000"/>
          </a:xfrm>
          <a:prstGeom prst="wedgeRectCallout">
            <a:avLst>
              <a:gd name="adj1" fmla="val 51544"/>
              <a:gd name="adj2" fmla="val 3912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Teaching African and Black History is crucial in fostering a deeper understanding of the world's diverse cultures and histories, promoting empathy and respect. It provides a balanced view, dispels stereotypes, and nurtures a more inclusive, harmonious society.</a:t>
            </a:r>
          </a:p>
          <a:p>
            <a:pPr algn="just">
              <a:lnSpc>
                <a:spcPct val="115000"/>
              </a:lnSpc>
            </a:pPr>
            <a:endParaRPr lang="en-GB" sz="2100" i="1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Teachers play a pivotal role in fostering positive racial identity development in children. This is not merely about conveying facts and dates through History lessons they deliver; </a:t>
            </a:r>
            <a:r>
              <a:rPr lang="en-GB" sz="21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about connecting children with their roots and origins</a:t>
            </a: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Understanding one's heritage is a critical component of personal identity, and education becomes the vehicle for nurturing this understanding and </a:t>
            </a:r>
            <a:r>
              <a:rPr lang="en-GB" sz="21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reclaiming narratives</a:t>
            </a: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GB" sz="2100" i="1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a globalised world, understanding one’s identity and appreciating the diverse cultures that shape our society is pivotal to promoting respect, inclusivity and racial harmony.</a:t>
            </a:r>
            <a:endParaRPr lang="en-GB" sz="2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GB" sz="21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1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intended goal of these lesson plans</a:t>
            </a: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to empower students to reclaim narratives and promote global citizenship as they explore the concepts of cultural identity, cultural diversity, open mindedness and racial harmony.</a:t>
            </a:r>
            <a:endParaRPr lang="en-GB" sz="2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976B74-1D83-CA31-70C0-B00935F94AC4}"/>
              </a:ext>
            </a:extLst>
          </p:cNvPr>
          <p:cNvSpPr/>
          <p:nvPr/>
        </p:nvSpPr>
        <p:spPr>
          <a:xfrm>
            <a:off x="11809734" y="1333500"/>
            <a:ext cx="6172199" cy="3810000"/>
          </a:xfrm>
          <a:prstGeom prst="roundRect">
            <a:avLst>
              <a:gd name="adj" fmla="val 45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24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en-GB" sz="2400" b="1" u="sng" dirty="0">
                <a:solidFill>
                  <a:prstClr val="black"/>
                </a:solidFill>
                <a:latin typeface="+mj-lt"/>
              </a:rPr>
              <a:t>Suggested Teaching Strategies:</a:t>
            </a:r>
            <a:endParaRPr lang="en-GB" sz="24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</a:rPr>
              <a:t>Begin by introducing the theme of this year’s Black History Month to the students: ‘</a:t>
            </a:r>
            <a:r>
              <a:rPr lang="en-US" sz="2000" b="1" i="1" dirty="0">
                <a:solidFill>
                  <a:prstClr val="black"/>
                </a:solidFill>
              </a:rPr>
              <a:t>Reclaiming Narratives</a:t>
            </a:r>
            <a:r>
              <a:rPr lang="en-US" sz="2000" dirty="0">
                <a:solidFill>
                  <a:prstClr val="black"/>
                </a:solidFill>
              </a:rPr>
              <a:t>’.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u="sng" dirty="0">
                <a:solidFill>
                  <a:prstClr val="black"/>
                </a:solidFill>
              </a:rPr>
              <a:t>Session 1</a:t>
            </a:r>
            <a:r>
              <a:rPr lang="en-US" sz="2000" dirty="0">
                <a:solidFill>
                  <a:prstClr val="black"/>
                </a:solidFill>
              </a:rPr>
              <a:t> (Slides 2 &amp;3): Work through the activities with the students: </a:t>
            </a:r>
            <a:r>
              <a:rPr lang="en-US" sz="2000" i="1" dirty="0">
                <a:solidFill>
                  <a:prstClr val="black"/>
                </a:solidFill>
              </a:rPr>
              <a:t>Celebrating being Black British …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Share the learning objective and success criteria with students. Link the sessions to other curriculum areas (cross-curricular links) and encourage active participation in an atmosphere of </a:t>
            </a:r>
            <a:r>
              <a:rPr lang="en-US" sz="2000" b="1" i="1" dirty="0">
                <a:solidFill>
                  <a:prstClr val="black"/>
                </a:solidFill>
                <a:latin typeface="+mj-lt"/>
              </a:rPr>
              <a:t>mutual respect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. </a:t>
            </a:r>
          </a:p>
          <a:p>
            <a:pPr>
              <a:defRPr/>
            </a:pPr>
            <a:endParaRPr lang="en-GB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136C880-6F37-C383-2059-58F80429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2" y="5707380"/>
            <a:ext cx="6857997" cy="431688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58052">
              <a:defRPr/>
            </a:pPr>
            <a:r>
              <a:rPr lang="en-GB" altLang="en-US" sz="2300" b="1" u="sng" dirty="0">
                <a:solidFill>
                  <a:srgbClr val="000000"/>
                </a:solidFill>
                <a:latin typeface="+mj-lt"/>
              </a:rPr>
              <a:t>Learning Outcomes</a:t>
            </a:r>
            <a:r>
              <a:rPr lang="en-GB" altLang="en-US" sz="2300" b="1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GB" altLang="en-US" sz="2300" i="1" dirty="0">
                <a:solidFill>
                  <a:srgbClr val="000000"/>
                </a:solidFill>
                <a:latin typeface="+mj-lt"/>
              </a:rPr>
              <a:t>At the end of these sessions, learners will …</a:t>
            </a:r>
            <a:endParaRPr lang="en-GB" altLang="en-US" sz="2300" b="1" u="sng" dirty="0">
              <a:solidFill>
                <a:srgbClr val="000000"/>
              </a:solidFill>
              <a:latin typeface="+mj-lt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Gain in-depth understanding of the concept of ‘Identity’ and the importance of ‘Black History’ in reclaiming narratives</a:t>
            </a:r>
            <a:endParaRPr lang="en-GB" sz="20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and locate African countries on maps and discuss the cultural diversity within the continent</a:t>
            </a:r>
            <a:endParaRPr lang="en-GB" sz="20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Explore themes related to ‘Identity’ through African Literature, Sports, Art and Music </a:t>
            </a:r>
            <a:endParaRPr lang="en-GB" sz="20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an art project that represents their understanding of ‘Black History Month’, African Identity and the importance of reclaiming narratives</a:t>
            </a:r>
            <a:endParaRPr lang="en-GB" sz="20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critical thinking skills and cultural awareness.</a:t>
            </a:r>
            <a:endParaRPr lang="en-GB" sz="2000" u="none" strike="noStrike" dirty="0">
              <a:effectLst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7A3BD-F648-6E8D-9E1D-A54AA319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88" y="1790700"/>
            <a:ext cx="19526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D9D8B22-0100-2BAF-DF89-289E64905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r="25417"/>
          <a:stretch/>
        </p:blipFill>
        <p:spPr bwMode="auto">
          <a:xfrm>
            <a:off x="7579196" y="4582498"/>
            <a:ext cx="2391097" cy="26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3A943-1D9F-9377-685A-4361006E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90" y="7357267"/>
            <a:ext cx="2887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3274291-21E0-50B8-56B9-121783DE3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17917"/>
          <a:stretch/>
        </p:blipFill>
        <p:spPr bwMode="auto">
          <a:xfrm>
            <a:off x="7233921" y="1517989"/>
            <a:ext cx="1976119" cy="26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6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67DB1F5-3D47-8E71-B024-70013D86607A}"/>
              </a:ext>
            </a:extLst>
          </p:cNvPr>
          <p:cNvSpPr/>
          <p:nvPr/>
        </p:nvSpPr>
        <p:spPr>
          <a:xfrm>
            <a:off x="685800" y="1409700"/>
            <a:ext cx="3429000" cy="1376523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u="sng" dirty="0">
              <a:solidFill>
                <a:prstClr val="black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u="sng" dirty="0">
                <a:solidFill>
                  <a:prstClr val="black"/>
                </a:solidFill>
                <a:latin typeface="+mj-lt"/>
              </a:rPr>
              <a:t>Learning objective</a:t>
            </a:r>
            <a:r>
              <a:rPr lang="en-GB" sz="2800" b="1" dirty="0">
                <a:solidFill>
                  <a:prstClr val="black"/>
                </a:solidFill>
                <a:latin typeface="+mj-lt"/>
              </a:rPr>
              <a:t>:</a:t>
            </a:r>
          </a:p>
          <a:p>
            <a:pPr algn="ctr">
              <a:defRPr/>
            </a:pPr>
            <a:endParaRPr lang="en-GB" sz="8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● </a:t>
            </a:r>
            <a:r>
              <a:rPr lang="en-US" sz="2400" i="1" dirty="0">
                <a:solidFill>
                  <a:prstClr val="black"/>
                </a:solidFill>
                <a:latin typeface="+mj-lt"/>
              </a:rPr>
              <a:t>Celebrating Being Black and British </a:t>
            </a: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71F78F1-DBB9-39FB-FF07-BFCF9D54D3BA}"/>
              </a:ext>
            </a:extLst>
          </p:cNvPr>
          <p:cNvSpPr/>
          <p:nvPr/>
        </p:nvSpPr>
        <p:spPr>
          <a:xfrm>
            <a:off x="448445" y="3365220"/>
            <a:ext cx="4085455" cy="2362200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600" b="1" u="sng" dirty="0">
                <a:solidFill>
                  <a:prstClr val="black"/>
                </a:solidFill>
                <a:latin typeface="+mj-lt"/>
              </a:rPr>
              <a:t>Success Criteria</a:t>
            </a:r>
            <a:r>
              <a:rPr lang="en-GB" sz="2600" b="1" dirty="0">
                <a:solidFill>
                  <a:prstClr val="black"/>
                </a:solidFill>
                <a:latin typeface="+mj-lt"/>
              </a:rPr>
              <a:t>:</a:t>
            </a:r>
          </a:p>
          <a:p>
            <a:pPr algn="ctr">
              <a:defRPr/>
            </a:pPr>
            <a:endParaRPr lang="en-GB" sz="8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● Describe the contributions of Black people to modern day Britain.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● Describe some key events in Black British history.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CC2A6-6FAD-64BA-0F55-FFDF58A6B7F4}"/>
              </a:ext>
            </a:extLst>
          </p:cNvPr>
          <p:cNvSpPr/>
          <p:nvPr/>
        </p:nvSpPr>
        <p:spPr>
          <a:xfrm>
            <a:off x="535357" y="7932351"/>
            <a:ext cx="3175776" cy="138344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b="1" u="sng" dirty="0">
                <a:solidFill>
                  <a:schemeClr val="tx1"/>
                </a:solidFill>
              </a:rPr>
              <a:t>Cross-Curricular links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History / Geography / PSHE / Art / PE / Music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7C614-3C7E-1A3E-2A42-F0BC38401CAC}"/>
              </a:ext>
            </a:extLst>
          </p:cNvPr>
          <p:cNvSpPr/>
          <p:nvPr/>
        </p:nvSpPr>
        <p:spPr>
          <a:xfrm>
            <a:off x="473474" y="6102698"/>
            <a:ext cx="3175776" cy="136362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500" b="1" u="sng" dirty="0">
                <a:solidFill>
                  <a:prstClr val="black"/>
                </a:solidFill>
              </a:rPr>
              <a:t>Keywords</a:t>
            </a:r>
            <a:r>
              <a:rPr lang="en-GB" sz="2500" b="1" dirty="0">
                <a:solidFill>
                  <a:prstClr val="black"/>
                </a:solidFill>
              </a:rPr>
              <a:t>: </a:t>
            </a:r>
          </a:p>
          <a:p>
            <a:pPr>
              <a:defRPr/>
            </a:pPr>
            <a:r>
              <a:rPr lang="en-GB" sz="2500" dirty="0">
                <a:solidFill>
                  <a:prstClr val="black"/>
                </a:solidFill>
              </a:rPr>
              <a:t>Black History / Reclaiming Narratives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C4989C2-1AE1-C098-0110-EE3C220B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242" y="1313247"/>
            <a:ext cx="7655833" cy="643253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58052">
              <a:defRPr/>
            </a:pPr>
            <a:r>
              <a:rPr lang="en-GB" altLang="en-US" sz="2800" b="1" u="sng" dirty="0">
                <a:solidFill>
                  <a:srgbClr val="000000"/>
                </a:solidFill>
                <a:latin typeface="+mj-lt"/>
              </a:rPr>
              <a:t>Do Now: </a:t>
            </a:r>
          </a:p>
          <a:p>
            <a:pPr defTabSz="1058052"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What is ‘Black History Month’ and why do we set aside one month in the year to celebrate it? </a:t>
            </a:r>
          </a:p>
          <a:p>
            <a:pPr defTabSz="1058052">
              <a:defRPr/>
            </a:pPr>
            <a:endParaRPr lang="en-GB" altLang="en-US" sz="1050" dirty="0">
              <a:solidFill>
                <a:srgbClr val="000000"/>
              </a:solidFill>
              <a:latin typeface="+mj-lt"/>
            </a:endParaRPr>
          </a:p>
          <a:p>
            <a:pPr defTabSz="1058052">
              <a:defRPr/>
            </a:pPr>
            <a:r>
              <a:rPr lang="en-GB" altLang="en-US" sz="2800" b="1" u="sng" dirty="0">
                <a:solidFill>
                  <a:srgbClr val="00B050"/>
                </a:solidFill>
                <a:latin typeface="+mj-lt"/>
              </a:rPr>
              <a:t>Challenge</a:t>
            </a:r>
            <a:r>
              <a:rPr lang="en-GB" altLang="en-US" sz="2800" b="1" dirty="0">
                <a:solidFill>
                  <a:srgbClr val="00B050"/>
                </a:solidFill>
                <a:latin typeface="+mj-lt"/>
              </a:rPr>
              <a:t>: </a:t>
            </a:r>
            <a:endParaRPr lang="en-GB" altLang="en-US" sz="2800" dirty="0">
              <a:latin typeface="+mj-lt"/>
            </a:endParaRPr>
          </a:p>
          <a:p>
            <a:pPr defTabSz="1058052"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Can you trace the </a:t>
            </a:r>
            <a:r>
              <a:rPr lang="en-GB" altLang="en-US" sz="2700" b="1" i="1" dirty="0">
                <a:solidFill>
                  <a:srgbClr val="000000"/>
                </a:solidFill>
                <a:latin typeface="+mj-lt"/>
              </a:rPr>
              <a:t>History of Black people in Britain</a:t>
            </a: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? How did generations of Black people come to live in Britian? </a:t>
            </a:r>
            <a:r>
              <a:rPr lang="en-GB" altLang="en-US" sz="2400" i="1" dirty="0">
                <a:solidFill>
                  <a:srgbClr val="000000"/>
                </a:solidFill>
                <a:latin typeface="+mj-lt"/>
              </a:rPr>
              <a:t>(Class discussion)</a:t>
            </a:r>
          </a:p>
          <a:p>
            <a:pPr defTabSz="1058052">
              <a:defRPr/>
            </a:pPr>
            <a:endParaRPr lang="en-GB" altLang="en-US" sz="1100" dirty="0">
              <a:solidFill>
                <a:srgbClr val="000000"/>
              </a:solidFill>
              <a:latin typeface="+mj-lt"/>
            </a:endParaRPr>
          </a:p>
          <a:p>
            <a:pPr defTabSz="1058052">
              <a:defRPr/>
            </a:pPr>
            <a:endParaRPr lang="en-GB" altLang="en-US" sz="1050" b="1" dirty="0">
              <a:solidFill>
                <a:srgbClr val="000000"/>
              </a:solidFill>
              <a:latin typeface="+mj-lt"/>
            </a:endParaRPr>
          </a:p>
          <a:p>
            <a:pPr defTabSz="1058052">
              <a:defRPr/>
            </a:pPr>
            <a:r>
              <a:rPr lang="en-GB" altLang="en-US" sz="2800" b="1" u="sng" dirty="0">
                <a:solidFill>
                  <a:srgbClr val="0000FF"/>
                </a:solidFill>
                <a:latin typeface="+mj-lt"/>
              </a:rPr>
              <a:t>Mega challenge</a:t>
            </a:r>
            <a:r>
              <a:rPr lang="en-GB" altLang="en-US" sz="2800" b="1" dirty="0">
                <a:solidFill>
                  <a:srgbClr val="0000FF"/>
                </a:solidFill>
                <a:latin typeface="+mj-lt"/>
              </a:rPr>
              <a:t>:</a:t>
            </a:r>
          </a:p>
          <a:p>
            <a:pPr defTabSz="1058052"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In your opinion, do we, as a nation, celebrate the achievements of Black Brits enough? If ‘</a:t>
            </a:r>
            <a:r>
              <a:rPr lang="en-GB" altLang="en-US" sz="2800" b="1" i="1" dirty="0">
                <a:solidFill>
                  <a:srgbClr val="000000"/>
                </a:solidFill>
                <a:latin typeface="+mj-lt"/>
              </a:rPr>
              <a:t>yes</a:t>
            </a: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’, how? If ‘</a:t>
            </a:r>
            <a:r>
              <a:rPr lang="en-GB" altLang="en-US" sz="2800" b="1" i="1" dirty="0">
                <a:solidFill>
                  <a:srgbClr val="000000"/>
                </a:solidFill>
                <a:latin typeface="+mj-lt"/>
              </a:rPr>
              <a:t>no</a:t>
            </a: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’, what could we do more? </a:t>
            </a:r>
            <a:r>
              <a:rPr lang="en-GB" altLang="en-US" sz="2400" i="1" dirty="0">
                <a:solidFill>
                  <a:srgbClr val="000000"/>
                </a:solidFill>
                <a:latin typeface="+mn-lt"/>
              </a:rPr>
              <a:t>(Class discussion)</a:t>
            </a:r>
          </a:p>
          <a:p>
            <a:pPr defTabSz="1058052">
              <a:defRPr/>
            </a:pPr>
            <a:endParaRPr lang="en-GB" altLang="en-US" sz="2400" i="1" dirty="0">
              <a:solidFill>
                <a:srgbClr val="000000"/>
              </a:solidFill>
              <a:latin typeface="+mn-lt"/>
            </a:endParaRPr>
          </a:p>
          <a:p>
            <a:pPr defTabSz="1058052">
              <a:defRPr/>
            </a:pPr>
            <a:r>
              <a:rPr lang="en-GB" altLang="en-US" sz="2400" i="1" dirty="0">
                <a:solidFill>
                  <a:srgbClr val="000000"/>
                </a:solidFill>
                <a:latin typeface="+mn-lt"/>
              </a:rPr>
              <a:t>As you watch </a:t>
            </a:r>
            <a:r>
              <a:rPr lang="en-GB" altLang="en-US" sz="2400" b="1" i="1" dirty="0">
                <a:solidFill>
                  <a:srgbClr val="7030A0"/>
                </a:solidFill>
                <a:latin typeface="+mn-lt"/>
              </a:rPr>
              <a:t>Clip 1</a:t>
            </a:r>
            <a:r>
              <a:rPr lang="en-GB" altLang="en-US" sz="2400" i="1" dirty="0">
                <a:solidFill>
                  <a:srgbClr val="000000"/>
                </a:solidFill>
                <a:latin typeface="+mn-lt"/>
              </a:rPr>
              <a:t>, in your opinion, what does it mean to be ‘Black’ and ‘British’?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1553CAF-7A09-E412-024A-77708C2A8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r="25417"/>
          <a:stretch/>
        </p:blipFill>
        <p:spPr bwMode="auto">
          <a:xfrm>
            <a:off x="12830175" y="1362779"/>
            <a:ext cx="1952625" cy="26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15E2755-D6B0-EF89-9460-11815CAF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054" y="1255159"/>
            <a:ext cx="235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F3661DF-D6EC-70B1-E8B2-FE5B2007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175" y="4311243"/>
            <a:ext cx="2182161" cy="24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B7DE826-D784-D4D7-D300-6269AEF11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8393" r="9006"/>
          <a:stretch/>
        </p:blipFill>
        <p:spPr bwMode="auto">
          <a:xfrm>
            <a:off x="15572725" y="7329829"/>
            <a:ext cx="2179918" cy="24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0F9AFCB-F0A8-31D8-E30C-3F95F0382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4" t="3939" r="13333"/>
          <a:stretch/>
        </p:blipFill>
        <p:spPr bwMode="auto">
          <a:xfrm>
            <a:off x="15572725" y="4290287"/>
            <a:ext cx="2241801" cy="24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92EDA29-72B0-537A-B7FD-667018C19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17917"/>
          <a:stretch/>
        </p:blipFill>
        <p:spPr bwMode="auto">
          <a:xfrm>
            <a:off x="12685586" y="7245693"/>
            <a:ext cx="2241801" cy="26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09EB23BA-CE7D-0C81-48D5-4D3E4A1362C3}"/>
              </a:ext>
            </a:extLst>
          </p:cNvPr>
          <p:cNvSpPr/>
          <p:nvPr/>
        </p:nvSpPr>
        <p:spPr>
          <a:xfrm>
            <a:off x="12765421" y="3465970"/>
            <a:ext cx="2017379" cy="5568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u="sng" dirty="0">
              <a:solidFill>
                <a:prstClr val="black"/>
              </a:solidFill>
              <a:latin typeface="+mj-lt"/>
            </a:endParaRPr>
          </a:p>
          <a:p>
            <a:pPr algn="ctr">
              <a:defRPr/>
            </a:pPr>
            <a:r>
              <a:rPr lang="en-GB" sz="2300" b="1" i="1" dirty="0">
                <a:solidFill>
                  <a:schemeClr val="bg1"/>
                </a:solidFill>
                <a:latin typeface="+mj-lt"/>
              </a:rPr>
              <a:t>Hope Powell</a:t>
            </a:r>
            <a:endParaRPr lang="en-US" sz="2300" b="1" i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AEE1EDE7-E3A7-C9E3-77DD-EC11A3A130BA}"/>
              </a:ext>
            </a:extLst>
          </p:cNvPr>
          <p:cNvSpPr/>
          <p:nvPr/>
        </p:nvSpPr>
        <p:spPr>
          <a:xfrm>
            <a:off x="15532295" y="3425569"/>
            <a:ext cx="2241801" cy="4806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u="sng" dirty="0">
              <a:solidFill>
                <a:prstClr val="black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i="1" dirty="0">
                <a:solidFill>
                  <a:schemeClr val="bg1"/>
                </a:solidFill>
                <a:latin typeface="+mj-lt"/>
              </a:rPr>
              <a:t>Uriah Rennie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790E854F-5EA4-DD73-6DB5-902DAB3972D5}"/>
              </a:ext>
            </a:extLst>
          </p:cNvPr>
          <p:cNvSpPr/>
          <p:nvPr/>
        </p:nvSpPr>
        <p:spPr>
          <a:xfrm>
            <a:off x="12830175" y="6400420"/>
            <a:ext cx="2409825" cy="42952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u="sng" dirty="0">
              <a:solidFill>
                <a:prstClr val="black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i="1" dirty="0">
                <a:solidFill>
                  <a:srgbClr val="0000FF"/>
                </a:solidFill>
                <a:latin typeface="+mj-lt"/>
              </a:rPr>
              <a:t>Luther </a:t>
            </a:r>
            <a:r>
              <a:rPr lang="en-GB" sz="2800" b="1" i="1" dirty="0" err="1">
                <a:solidFill>
                  <a:srgbClr val="0000FF"/>
                </a:solidFill>
                <a:latin typeface="+mj-lt"/>
              </a:rPr>
              <a:t>Blissett</a:t>
            </a:r>
            <a:endParaRPr lang="en-US" sz="2400" b="1" i="1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9CDC8D5-F299-E5AF-609B-848EE6ED9442}"/>
              </a:ext>
            </a:extLst>
          </p:cNvPr>
          <p:cNvSpPr/>
          <p:nvPr/>
        </p:nvSpPr>
        <p:spPr>
          <a:xfrm>
            <a:off x="15703025" y="6303838"/>
            <a:ext cx="1981200" cy="4806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i="1" dirty="0">
                <a:solidFill>
                  <a:schemeClr val="bg1"/>
                </a:solidFill>
                <a:latin typeface="+mj-lt"/>
              </a:rPr>
              <a:t>Afua Hirsch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4CA5E5EE-40ED-96F4-48A0-3A56787A8BF2}"/>
              </a:ext>
            </a:extLst>
          </p:cNvPr>
          <p:cNvSpPr/>
          <p:nvPr/>
        </p:nvSpPr>
        <p:spPr>
          <a:xfrm>
            <a:off x="12685585" y="9399933"/>
            <a:ext cx="2241801" cy="4806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i="1" dirty="0">
                <a:solidFill>
                  <a:schemeClr val="bg1"/>
                </a:solidFill>
                <a:latin typeface="+mj-lt"/>
              </a:rPr>
              <a:t>Diana Evans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B6E19000-8530-D810-10DD-CFD2DE84914B}"/>
              </a:ext>
            </a:extLst>
          </p:cNvPr>
          <p:cNvSpPr/>
          <p:nvPr/>
        </p:nvSpPr>
        <p:spPr>
          <a:xfrm>
            <a:off x="15572725" y="9315796"/>
            <a:ext cx="2241801" cy="4806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i="1" dirty="0">
                <a:solidFill>
                  <a:schemeClr val="bg1"/>
                </a:solidFill>
                <a:latin typeface="+mj-lt"/>
              </a:rPr>
              <a:t>John Barnes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A51E25-1DB8-22EE-F998-6FBBD530A987}"/>
              </a:ext>
            </a:extLst>
          </p:cNvPr>
          <p:cNvSpPr/>
          <p:nvPr/>
        </p:nvSpPr>
        <p:spPr>
          <a:xfrm>
            <a:off x="4564380" y="8405231"/>
            <a:ext cx="7529362" cy="106504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b="1" i="1" u="sng" dirty="0">
                <a:solidFill>
                  <a:srgbClr val="7030A0"/>
                </a:solidFill>
              </a:rPr>
              <a:t>Clip 1</a:t>
            </a:r>
            <a:r>
              <a:rPr lang="en-GB" sz="2800" dirty="0">
                <a:solidFill>
                  <a:schemeClr val="tx1"/>
                </a:solidFill>
              </a:rPr>
              <a:t>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Sky News: Black British And Belonging</a:t>
            </a:r>
          </a:p>
          <a:p>
            <a:r>
              <a:rPr lang="en-US" sz="2400" dirty="0">
                <a:solidFill>
                  <a:schemeClr val="tx1"/>
                </a:solidFill>
                <a:hlinkClick r:id="rId8"/>
              </a:rPr>
              <a:t>https://www.youtube.com/watch?v=cExXMDoIk70&amp;t=1s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CB02A-317C-42F1-EEDB-14F214E17B6E}"/>
              </a:ext>
            </a:extLst>
          </p:cNvPr>
          <p:cNvSpPr txBox="1"/>
          <p:nvPr/>
        </p:nvSpPr>
        <p:spPr>
          <a:xfrm>
            <a:off x="2776760" y="511202"/>
            <a:ext cx="1744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</a:rPr>
              <a:t>Session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07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A124653F-5288-A9AB-4441-A83F8019D720}"/>
              </a:ext>
            </a:extLst>
          </p:cNvPr>
          <p:cNvSpPr/>
          <p:nvPr/>
        </p:nvSpPr>
        <p:spPr>
          <a:xfrm>
            <a:off x="685800" y="1409700"/>
            <a:ext cx="3429000" cy="1376523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u="sng" dirty="0">
              <a:solidFill>
                <a:prstClr val="black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u="sng" dirty="0">
                <a:solidFill>
                  <a:prstClr val="black"/>
                </a:solidFill>
                <a:latin typeface="+mj-lt"/>
              </a:rPr>
              <a:t>Learning objective</a:t>
            </a:r>
            <a:r>
              <a:rPr lang="en-GB" sz="2800" b="1" dirty="0">
                <a:solidFill>
                  <a:prstClr val="black"/>
                </a:solidFill>
                <a:latin typeface="+mj-lt"/>
              </a:rPr>
              <a:t>:</a:t>
            </a:r>
          </a:p>
          <a:p>
            <a:pPr algn="ctr">
              <a:defRPr/>
            </a:pPr>
            <a:endParaRPr lang="en-GB" sz="8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● </a:t>
            </a:r>
            <a:r>
              <a:rPr lang="en-US" sz="2400" i="1" dirty="0">
                <a:solidFill>
                  <a:prstClr val="black"/>
                </a:solidFill>
                <a:latin typeface="+mj-lt"/>
              </a:rPr>
              <a:t>Celebrating Being Black and British </a:t>
            </a: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78B40A-6FEA-7D78-1156-48DB6C253F91}"/>
              </a:ext>
            </a:extLst>
          </p:cNvPr>
          <p:cNvSpPr/>
          <p:nvPr/>
        </p:nvSpPr>
        <p:spPr>
          <a:xfrm>
            <a:off x="448445" y="3365220"/>
            <a:ext cx="4085455" cy="2362200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600" b="1" u="sng" dirty="0">
                <a:solidFill>
                  <a:prstClr val="black"/>
                </a:solidFill>
                <a:latin typeface="+mj-lt"/>
              </a:rPr>
              <a:t>Success Criteria</a:t>
            </a:r>
            <a:r>
              <a:rPr lang="en-GB" sz="2600" b="1" dirty="0">
                <a:solidFill>
                  <a:prstClr val="black"/>
                </a:solidFill>
                <a:latin typeface="+mj-lt"/>
              </a:rPr>
              <a:t>:</a:t>
            </a:r>
          </a:p>
          <a:p>
            <a:pPr algn="ctr">
              <a:defRPr/>
            </a:pPr>
            <a:endParaRPr lang="en-GB" sz="8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● Describe the contributions of Black people to modern day Britain.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● Describe some key events in Black British history.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97CDD-0F8F-7F3A-6BE7-09B63A98B63F}"/>
              </a:ext>
            </a:extLst>
          </p:cNvPr>
          <p:cNvSpPr/>
          <p:nvPr/>
        </p:nvSpPr>
        <p:spPr>
          <a:xfrm>
            <a:off x="535357" y="7932351"/>
            <a:ext cx="3175776" cy="138344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b="1" u="sng" dirty="0">
                <a:solidFill>
                  <a:schemeClr val="tx1"/>
                </a:solidFill>
              </a:rPr>
              <a:t>Cross-Curricular links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History / Geography / PSHE / Art / PE / Music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E819D-1C6C-8A88-670A-082881DFE3C0}"/>
              </a:ext>
            </a:extLst>
          </p:cNvPr>
          <p:cNvSpPr/>
          <p:nvPr/>
        </p:nvSpPr>
        <p:spPr>
          <a:xfrm>
            <a:off x="473474" y="6102698"/>
            <a:ext cx="3175776" cy="136362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500" b="1" u="sng" dirty="0">
                <a:solidFill>
                  <a:prstClr val="black"/>
                </a:solidFill>
              </a:rPr>
              <a:t>Keywords</a:t>
            </a:r>
            <a:r>
              <a:rPr lang="en-GB" sz="2500" b="1" dirty="0">
                <a:solidFill>
                  <a:prstClr val="black"/>
                </a:solidFill>
              </a:rPr>
              <a:t>: </a:t>
            </a:r>
          </a:p>
          <a:p>
            <a:pPr>
              <a:defRPr/>
            </a:pPr>
            <a:r>
              <a:rPr lang="en-GB" sz="2500" dirty="0">
                <a:solidFill>
                  <a:prstClr val="black"/>
                </a:solidFill>
              </a:rPr>
              <a:t>Black History / Reclaiming Narratives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3A1B7EF-C7FE-C501-BA5C-99DEF547C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r="25417"/>
          <a:stretch/>
        </p:blipFill>
        <p:spPr bwMode="auto">
          <a:xfrm>
            <a:off x="12830175" y="1362779"/>
            <a:ext cx="1952625" cy="26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1ED54-C5E9-2E95-C9EA-1F0D0528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054" y="1255159"/>
            <a:ext cx="235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63EC39A-2DC8-48F2-F46E-6E52D00D1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17917"/>
          <a:stretch/>
        </p:blipFill>
        <p:spPr bwMode="auto">
          <a:xfrm>
            <a:off x="14287367" y="4215813"/>
            <a:ext cx="2241801" cy="26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5A06EBF5-3E62-2A64-76ED-45276FA51A65}"/>
              </a:ext>
            </a:extLst>
          </p:cNvPr>
          <p:cNvSpPr/>
          <p:nvPr/>
        </p:nvSpPr>
        <p:spPr>
          <a:xfrm>
            <a:off x="12765421" y="3465970"/>
            <a:ext cx="2017379" cy="5568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u="sng" dirty="0">
              <a:solidFill>
                <a:prstClr val="black"/>
              </a:solidFill>
              <a:latin typeface="+mj-lt"/>
            </a:endParaRPr>
          </a:p>
          <a:p>
            <a:pPr algn="ctr">
              <a:defRPr/>
            </a:pPr>
            <a:r>
              <a:rPr lang="en-GB" sz="2300" b="1" i="1" dirty="0">
                <a:solidFill>
                  <a:schemeClr val="bg1"/>
                </a:solidFill>
                <a:latin typeface="+mj-lt"/>
              </a:rPr>
              <a:t>Hope Powell</a:t>
            </a:r>
            <a:endParaRPr lang="en-US" sz="2300" b="1" i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F0581D7-BDBF-7486-ABE6-9D8687145253}"/>
              </a:ext>
            </a:extLst>
          </p:cNvPr>
          <p:cNvSpPr/>
          <p:nvPr/>
        </p:nvSpPr>
        <p:spPr>
          <a:xfrm>
            <a:off x="15532295" y="3425569"/>
            <a:ext cx="2241801" cy="4806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u="sng" dirty="0">
              <a:solidFill>
                <a:prstClr val="black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i="1" dirty="0">
                <a:solidFill>
                  <a:schemeClr val="bg1"/>
                </a:solidFill>
                <a:latin typeface="+mj-lt"/>
              </a:rPr>
              <a:t>Uriah Rennie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FDB3855-E06E-16B1-A5F6-622DC9084986}"/>
              </a:ext>
            </a:extLst>
          </p:cNvPr>
          <p:cNvSpPr/>
          <p:nvPr/>
        </p:nvSpPr>
        <p:spPr>
          <a:xfrm>
            <a:off x="14287368" y="6349270"/>
            <a:ext cx="2241801" cy="480671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i="1" dirty="0">
                <a:solidFill>
                  <a:schemeClr val="bg1"/>
                </a:solidFill>
                <a:latin typeface="+mj-lt"/>
              </a:rPr>
              <a:t>Diana Evans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837810B-F2AC-06D8-7DCC-57AFC73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625" y="1516450"/>
            <a:ext cx="7544450" cy="298543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58052">
              <a:defRPr/>
            </a:pPr>
            <a:r>
              <a:rPr lang="en-GB" altLang="en-US" sz="2700" b="1" u="sng" dirty="0">
                <a:solidFill>
                  <a:srgbClr val="000000"/>
                </a:solidFill>
                <a:latin typeface="+mj-lt"/>
              </a:rPr>
              <a:t>Activity 2</a:t>
            </a:r>
            <a:r>
              <a:rPr lang="en-GB" altLang="en-US" sz="2700" b="1" dirty="0">
                <a:solidFill>
                  <a:srgbClr val="000000"/>
                </a:solidFill>
                <a:latin typeface="+mj-lt"/>
              </a:rPr>
              <a:t>: Think. Pair. Share! (10 mins)</a:t>
            </a:r>
          </a:p>
          <a:p>
            <a:pPr defTabSz="1058052"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Now that you have watched </a:t>
            </a:r>
            <a:r>
              <a:rPr lang="en-US" altLang="en-US" sz="2800" b="1" i="1" dirty="0">
                <a:solidFill>
                  <a:srgbClr val="7030A0"/>
                </a:solidFill>
                <a:latin typeface="+mn-lt"/>
              </a:rPr>
              <a:t>Clip 1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, what, in your opinion, does it mean to be ‘</a:t>
            </a:r>
            <a:r>
              <a:rPr lang="en-US" altLang="en-US" sz="2800" b="1" i="1" dirty="0">
                <a:solidFill>
                  <a:srgbClr val="000000"/>
                </a:solidFill>
                <a:latin typeface="+mn-lt"/>
              </a:rPr>
              <a:t>Black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’ and ‘</a:t>
            </a:r>
            <a:r>
              <a:rPr lang="en-US" altLang="en-US" sz="2800" b="1" i="1" dirty="0">
                <a:solidFill>
                  <a:srgbClr val="000000"/>
                </a:solidFill>
                <a:latin typeface="+mn-lt"/>
              </a:rPr>
              <a:t>British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’? </a:t>
            </a:r>
          </a:p>
          <a:p>
            <a:pPr defTabSz="1058052">
              <a:defRPr/>
            </a:pPr>
            <a:endParaRPr lang="en-GB" altLang="en-US" sz="1050" dirty="0">
              <a:solidFill>
                <a:srgbClr val="000000"/>
              </a:solidFill>
              <a:latin typeface="+mj-lt"/>
            </a:endParaRPr>
          </a:p>
          <a:p>
            <a:pPr defTabSz="1058052"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Write down at least </a:t>
            </a:r>
            <a:r>
              <a:rPr lang="en-GB" altLang="en-US" sz="2800" b="1" dirty="0">
                <a:solidFill>
                  <a:srgbClr val="000000"/>
                </a:solidFill>
                <a:latin typeface="+mj-lt"/>
              </a:rPr>
              <a:t>five facts</a:t>
            </a: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 about ‘Black British History’ as you listen to the song (</a:t>
            </a:r>
            <a:r>
              <a:rPr lang="en-GB" altLang="en-US" sz="2800" b="1" i="1" dirty="0">
                <a:solidFill>
                  <a:srgbClr val="7030A0"/>
                </a:solidFill>
                <a:latin typeface="+mj-lt"/>
              </a:rPr>
              <a:t>clip 2</a:t>
            </a: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).</a:t>
            </a:r>
          </a:p>
          <a:p>
            <a:pPr defTabSz="1058052">
              <a:defRPr/>
            </a:pPr>
            <a:endParaRPr lang="en-GB" altLang="en-US" sz="1050" dirty="0">
              <a:solidFill>
                <a:srgbClr val="000000"/>
              </a:solidFill>
              <a:latin typeface="+mj-lt"/>
            </a:endParaRPr>
          </a:p>
          <a:p>
            <a:pPr defTabSz="1058052">
              <a:defRPr/>
            </a:pPr>
            <a:r>
              <a:rPr lang="en-GB" altLang="en-US" sz="2800" i="1" dirty="0">
                <a:solidFill>
                  <a:srgbClr val="000000"/>
                </a:solidFill>
                <a:latin typeface="+mj-lt"/>
              </a:rPr>
              <a:t>Be prepared </a:t>
            </a:r>
            <a:r>
              <a:rPr lang="en-GB" altLang="en-US" sz="2800" i="1" u="sng" dirty="0">
                <a:solidFill>
                  <a:srgbClr val="000000"/>
                </a:solidFill>
                <a:latin typeface="+mj-lt"/>
              </a:rPr>
              <a:t>to share</a:t>
            </a:r>
            <a:r>
              <a:rPr lang="en-GB" altLang="en-US" sz="2800" i="1" dirty="0">
                <a:solidFill>
                  <a:srgbClr val="000000"/>
                </a:solidFill>
                <a:latin typeface="+mj-lt"/>
              </a:rPr>
              <a:t> your answer with the class.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59C4A-BF2E-92DD-863D-9B6186027912}"/>
              </a:ext>
            </a:extLst>
          </p:cNvPr>
          <p:cNvSpPr/>
          <p:nvPr/>
        </p:nvSpPr>
        <p:spPr>
          <a:xfrm>
            <a:off x="4866625" y="4951691"/>
            <a:ext cx="7544450" cy="951069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b="1" i="1" u="sng" dirty="0">
                <a:solidFill>
                  <a:srgbClr val="7030A0"/>
                </a:solidFill>
              </a:rPr>
              <a:t>Clip 2</a:t>
            </a:r>
            <a:r>
              <a:rPr lang="en-GB" sz="2800" dirty="0">
                <a:solidFill>
                  <a:schemeClr val="tx1"/>
                </a:solidFill>
              </a:rPr>
              <a:t>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Black British History: CBBC </a:t>
            </a:r>
            <a:r>
              <a:rPr lang="en-US" sz="2400" dirty="0">
                <a:solidFill>
                  <a:schemeClr val="tx1"/>
                </a:solidFill>
                <a:hlinkClick r:id="rId5"/>
              </a:rPr>
              <a:t>https://www.youtube.com/watch?v=6M-qsVS8zeU&amp;t=1s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80BB308C-D47D-D4C8-5822-386E3043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512483"/>
            <a:ext cx="6591169" cy="329320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58052">
              <a:defRPr/>
            </a:pPr>
            <a:r>
              <a:rPr lang="en-GB" altLang="en-US" sz="2600" b="1" u="sng" dirty="0">
                <a:solidFill>
                  <a:srgbClr val="000000"/>
                </a:solidFill>
                <a:latin typeface="+mj-lt"/>
              </a:rPr>
              <a:t>Plenary</a:t>
            </a:r>
            <a:r>
              <a:rPr lang="en-GB" altLang="en-US" sz="2600" b="1" dirty="0">
                <a:solidFill>
                  <a:srgbClr val="000000"/>
                </a:solidFill>
                <a:latin typeface="+mj-lt"/>
              </a:rPr>
              <a:t>: Challenge!</a:t>
            </a:r>
          </a:p>
          <a:p>
            <a:pPr defTabSz="1058052">
              <a:defRPr/>
            </a:pPr>
            <a:endParaRPr lang="en-GB" altLang="en-US" sz="800" dirty="0">
              <a:solidFill>
                <a:srgbClr val="000000"/>
              </a:solidFill>
              <a:latin typeface="+mj-lt"/>
            </a:endParaRPr>
          </a:p>
          <a:p>
            <a:pPr defTabSz="1058052">
              <a:defRPr/>
            </a:pPr>
            <a:r>
              <a:rPr lang="en-GB" altLang="en-US" sz="2400" i="1" dirty="0">
                <a:solidFill>
                  <a:srgbClr val="000000"/>
                </a:solidFill>
                <a:latin typeface="+mn-lt"/>
              </a:rPr>
              <a:t>Research an influential Black British person. Create ‘</a:t>
            </a:r>
            <a:r>
              <a:rPr lang="en-GB" altLang="en-US" sz="2400" b="1" i="1" dirty="0">
                <a:solidFill>
                  <a:srgbClr val="000000"/>
                </a:solidFill>
                <a:latin typeface="+mn-lt"/>
              </a:rPr>
              <a:t>a fact sheet</a:t>
            </a:r>
            <a:r>
              <a:rPr lang="en-GB" altLang="en-US" sz="2400" i="1" dirty="0">
                <a:solidFill>
                  <a:srgbClr val="000000"/>
                </a:solidFill>
                <a:latin typeface="+mn-lt"/>
              </a:rPr>
              <a:t>’ about them and their contribution(s) to the British society. Remember to mention why you have chosen that particular person!</a:t>
            </a:r>
          </a:p>
          <a:p>
            <a:pPr defTabSz="1058052">
              <a:defRPr/>
            </a:pPr>
            <a:endParaRPr lang="en-GB" altLang="en-US" sz="2600" dirty="0">
              <a:solidFill>
                <a:srgbClr val="000000"/>
              </a:solidFill>
              <a:latin typeface="+mn-lt"/>
            </a:endParaRPr>
          </a:p>
          <a:p>
            <a:pPr defTabSz="1058052">
              <a:defRPr/>
            </a:pPr>
            <a:r>
              <a:rPr lang="en-GB" altLang="en-US" sz="2600" i="1" dirty="0">
                <a:solidFill>
                  <a:srgbClr val="000000"/>
                </a:solidFill>
                <a:latin typeface="+mn-lt"/>
              </a:rPr>
              <a:t>Be prepared to share your findings with the class. </a:t>
            </a:r>
            <a:endParaRPr lang="en-GB" altLang="en-US" sz="2600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1CCB51D-25BC-EB99-68E2-1C62501E7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036" r="4684" b="8382"/>
          <a:stretch/>
        </p:blipFill>
        <p:spPr bwMode="auto">
          <a:xfrm>
            <a:off x="11887200" y="6178758"/>
            <a:ext cx="1514475" cy="15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002F9B-6F67-81FF-4180-C23FC6781F85}"/>
              </a:ext>
            </a:extLst>
          </p:cNvPr>
          <p:cNvSpPr/>
          <p:nvPr/>
        </p:nvSpPr>
        <p:spPr>
          <a:xfrm>
            <a:off x="11539923" y="8007100"/>
            <a:ext cx="6485754" cy="21139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u="sng" dirty="0">
                <a:solidFill>
                  <a:srgbClr val="00B050"/>
                </a:solidFill>
              </a:rPr>
              <a:t>Reflection</a:t>
            </a:r>
            <a:r>
              <a:rPr lang="en-GB" sz="2400" dirty="0">
                <a:solidFill>
                  <a:schemeClr val="tx1"/>
                </a:solidFill>
              </a:rPr>
              <a:t>: In pairs, discuss with a partner …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What you have learnt about Black History Month from today’s lesson that you did not know previously.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A0551-3E8F-7931-90D2-CBD615FD692E}"/>
              </a:ext>
            </a:extLst>
          </p:cNvPr>
          <p:cNvSpPr txBox="1"/>
          <p:nvPr/>
        </p:nvSpPr>
        <p:spPr>
          <a:xfrm>
            <a:off x="2776760" y="511202"/>
            <a:ext cx="1744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</a:rPr>
              <a:t>Session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34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730553E7-09A6-44B6-E00B-72F4C7A5E267}"/>
              </a:ext>
            </a:extLst>
          </p:cNvPr>
          <p:cNvSpPr/>
          <p:nvPr/>
        </p:nvSpPr>
        <p:spPr>
          <a:xfrm>
            <a:off x="175861" y="1652269"/>
            <a:ext cx="6858000" cy="8382000"/>
          </a:xfrm>
          <a:prstGeom prst="wedgeRectCallout">
            <a:avLst>
              <a:gd name="adj1" fmla="val 51544"/>
              <a:gd name="adj2" fmla="val 3912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Teaching African and Black History is crucial in fostering a deeper understanding of the world's diverse cultures and histories, promoting empathy and respect. It provides a balanced view, dispels stereotypes, and nurtures a more inclusive, harmonious society.</a:t>
            </a:r>
          </a:p>
          <a:p>
            <a:pPr algn="just">
              <a:lnSpc>
                <a:spcPct val="115000"/>
              </a:lnSpc>
            </a:pPr>
            <a:endParaRPr lang="en-GB" sz="2100" i="1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Teachers play a pivotal role in fostering positive racial identity development in children. This is not merely about conveying facts and dates through History lessons they deliver; </a:t>
            </a:r>
            <a:r>
              <a:rPr lang="en-GB" sz="21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about connecting children with their roots and origins</a:t>
            </a: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Understanding one's heritage is a critical component of personal identity, and education becomes the vehicle for nurturing this understanding and </a:t>
            </a:r>
            <a:r>
              <a:rPr lang="en-GB" sz="21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reclaiming narratives</a:t>
            </a: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GB" sz="2100" i="1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a globalised world, understanding one’s identity and appreciating the diverse cultures that shape our society is pivotal to promoting respect, inclusivity and racial harmony.</a:t>
            </a:r>
            <a:endParaRPr lang="en-GB" sz="2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GB" sz="21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1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intended goal of these lesson plans</a:t>
            </a:r>
            <a:r>
              <a:rPr lang="en-GB" sz="2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to empower students to reclaim narratives and promote global citizenship as they explore the concepts of cultural identity, cultural diversity, open mindedness and racial harmony.</a:t>
            </a:r>
            <a:endParaRPr lang="en-GB" sz="2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FE8B8D8-1D84-24F3-8764-9DF3312C6403}"/>
              </a:ext>
            </a:extLst>
          </p:cNvPr>
          <p:cNvSpPr/>
          <p:nvPr/>
        </p:nvSpPr>
        <p:spPr>
          <a:xfrm>
            <a:off x="12268200" y="1499869"/>
            <a:ext cx="5843939" cy="8686800"/>
          </a:xfrm>
          <a:prstGeom prst="roundRect">
            <a:avLst>
              <a:gd name="adj" fmla="val 49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Suggested Teaching Strategies: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Begin by discussing the concept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students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students what they think defines a person's identity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Do Now task – Slide 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the first video clip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Interesting Facts About Africa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that provides an overview of Africa, highlighting its cultural richness and diversity.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 students to attempt the ‘Mega Challenge’ as they watch clips 1, 2 and 3. Draw connections with Geography / History and/or Art lessons, where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Activity 2: Writing Task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Students write a short poem or artwork about </a:t>
            </a:r>
            <a:r>
              <a:rPr kumimoji="0" lang="en-GB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African identity and Cultural Diversity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, incorporating elements they learned from the video clips. Encourage creativity and self-expression in their poems.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Presentation and Reflection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Invite students to share their work with the class.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Encourage a brief discussion after each presentation (WWW? / EBI?).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E46838-40ED-CF0F-1734-1FAB48EF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21" y="1786256"/>
            <a:ext cx="447328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4DB067-6824-CC95-C994-431E5F965DA7}"/>
              </a:ext>
            </a:extLst>
          </p:cNvPr>
          <p:cNvSpPr/>
          <p:nvPr/>
        </p:nvSpPr>
        <p:spPr>
          <a:xfrm>
            <a:off x="8072585" y="8656320"/>
            <a:ext cx="3013552" cy="83259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Reclaiming Narratives: African Identity </a:t>
            </a:r>
            <a:endParaRPr kumimoji="0" lang="en-US" sz="240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4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83CD211-9A8D-DCCE-810B-B82FD21B95C0}"/>
              </a:ext>
            </a:extLst>
          </p:cNvPr>
          <p:cNvSpPr/>
          <p:nvPr/>
        </p:nvSpPr>
        <p:spPr>
          <a:xfrm>
            <a:off x="346704" y="1456567"/>
            <a:ext cx="3971137" cy="1243283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objective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explore the concept of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2400" i="1" dirty="0">
                <a:solidFill>
                  <a:srgbClr val="7030A0"/>
                </a:solidFill>
                <a:latin typeface="Calibri"/>
              </a:rPr>
              <a:t>cultural diversity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B4CD2-06E2-0694-C630-83A7CFDF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642" y="1205210"/>
            <a:ext cx="7682740" cy="618630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 Now: </a:t>
            </a: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What do you understand by the term ‘</a:t>
            </a:r>
            <a:r>
              <a:rPr kumimoji="0" lang="en-GB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identity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’ and why is it important?</a:t>
            </a: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Challenge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Is ‘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Africa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’ a continent or a country? How do you know?</a:t>
            </a: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More challenging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What do you understand by ‘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African Identity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’? Why is that important?</a:t>
            </a: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Mega challenge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Write down at least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five facts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about Africa as you watch </a:t>
            </a:r>
            <a:r>
              <a:rPr kumimoji="0" lang="en-GB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clip 1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r>
              <a:rPr kumimoji="0" lang="en-GB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 prepared </a:t>
            </a:r>
            <a:r>
              <a:rPr kumimoji="0" lang="en-GB" altLang="en-US" sz="2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to share</a:t>
            </a:r>
            <a:r>
              <a:rPr kumimoji="0" lang="en-GB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your answer with the class.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FB361-71BF-3DCE-AC0B-24A80F962665}"/>
              </a:ext>
            </a:extLst>
          </p:cNvPr>
          <p:cNvSpPr/>
          <p:nvPr/>
        </p:nvSpPr>
        <p:spPr>
          <a:xfrm>
            <a:off x="346704" y="7575884"/>
            <a:ext cx="4621944" cy="83259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Cross-Curricular links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Literature 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History / Geography / PSHE / 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C2D568-56A7-C24D-765D-7AC2AE0265E8}"/>
              </a:ext>
            </a:extLst>
          </p:cNvPr>
          <p:cNvSpPr/>
          <p:nvPr/>
        </p:nvSpPr>
        <p:spPr>
          <a:xfrm>
            <a:off x="316224" y="8859659"/>
            <a:ext cx="4695328" cy="125166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 / Cultural Diversity / African Identity / Cultural Awareness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FE83E5D-3136-77DA-C285-655939C8C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2697" r="27000"/>
          <a:stretch/>
        </p:blipFill>
        <p:spPr bwMode="auto">
          <a:xfrm>
            <a:off x="11397313" y="7180850"/>
            <a:ext cx="2649803" cy="29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F36B29-624F-FC18-1A94-47BB42EF01B0}"/>
              </a:ext>
            </a:extLst>
          </p:cNvPr>
          <p:cNvSpPr/>
          <p:nvPr/>
        </p:nvSpPr>
        <p:spPr>
          <a:xfrm>
            <a:off x="5247794" y="7767029"/>
            <a:ext cx="5817586" cy="15240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Clip 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Interesting Facts About Africa!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https://www.youtube.com/watch?v=QTQ09BuhrMI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Happy Okapi - ABC Phonics &amp; Educational Videos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D5B203-BF54-BD13-D6DE-346DF4F5A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552" y="1511938"/>
            <a:ext cx="5203224" cy="1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5C78B-316D-4BF3-9522-B7E09AD6B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9072" y="3471213"/>
            <a:ext cx="5232704" cy="3088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6BF4E-E245-0BFC-3412-D560951B9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3358" y="6846240"/>
            <a:ext cx="3688080" cy="30884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84F98BC8-CB87-0C10-8262-82F024E0C46A}"/>
              </a:ext>
            </a:extLst>
          </p:cNvPr>
          <p:cNvSpPr/>
          <p:nvPr/>
        </p:nvSpPr>
        <p:spPr>
          <a:xfrm>
            <a:off x="509990" y="3173895"/>
            <a:ext cx="3971137" cy="3827497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 Criteria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Explain the terms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‘Identity’ and ‘Cultural Diversity’</a:t>
            </a:r>
          </a:p>
          <a:p>
            <a:pPr>
              <a:defRPr/>
            </a:pPr>
            <a:r>
              <a:rPr lang="en-US" sz="2300" dirty="0">
                <a:solidFill>
                  <a:prstClr val="black"/>
                </a:solidFill>
              </a:rPr>
              <a:t>● Explain the meaning of African identity.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Describe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how geography can influence cultural diversity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Apply understanding of African identity in a piece of writing.</a:t>
            </a:r>
          </a:p>
        </p:txBody>
      </p:sp>
    </p:spTree>
    <p:extLst>
      <p:ext uri="{BB962C8B-B14F-4D97-AF65-F5344CB8AC3E}">
        <p14:creationId xmlns:p14="http://schemas.microsoft.com/office/powerpoint/2010/main" val="6057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42EB6-E577-DBF4-E27C-E8455D39FDFE}"/>
              </a:ext>
            </a:extLst>
          </p:cNvPr>
          <p:cNvSpPr/>
          <p:nvPr/>
        </p:nvSpPr>
        <p:spPr>
          <a:xfrm>
            <a:off x="346704" y="7575884"/>
            <a:ext cx="4621944" cy="83259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Cross-Curricular links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Literature 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History / Geography / PSHE / 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17A23-0D52-DB70-FF69-B42D5EDD38C2}"/>
              </a:ext>
            </a:extLst>
          </p:cNvPr>
          <p:cNvSpPr/>
          <p:nvPr/>
        </p:nvSpPr>
        <p:spPr>
          <a:xfrm>
            <a:off x="316224" y="8859659"/>
            <a:ext cx="4695328" cy="125166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 / Cultural Diversity / African Identity / Cultural Awareness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E1CBEE-B88B-930D-7FA0-669C7DA7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123" y="1556245"/>
            <a:ext cx="4114800" cy="13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FBB549-19BA-F5C2-F26B-B6AC8A3F674C}"/>
              </a:ext>
            </a:extLst>
          </p:cNvPr>
          <p:cNvSpPr/>
          <p:nvPr/>
        </p:nvSpPr>
        <p:spPr>
          <a:xfrm>
            <a:off x="4696131" y="1501475"/>
            <a:ext cx="8638869" cy="241604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b="1" u="sng" dirty="0">
                <a:solidFill>
                  <a:schemeClr val="tx1"/>
                </a:solidFill>
              </a:rPr>
              <a:t>Activity 2</a:t>
            </a:r>
            <a:r>
              <a:rPr lang="en-GB" sz="2800" b="1" dirty="0">
                <a:solidFill>
                  <a:schemeClr val="tx1"/>
                </a:solidFill>
              </a:rPr>
              <a:t>: </a:t>
            </a:r>
            <a:r>
              <a:rPr lang="en-GB" sz="2800" dirty="0">
                <a:solidFill>
                  <a:schemeClr val="tx1"/>
                </a:solidFill>
              </a:rPr>
              <a:t>Creative Writing </a:t>
            </a:r>
            <a:r>
              <a:rPr lang="en-GB" sz="2800" i="1" dirty="0">
                <a:solidFill>
                  <a:schemeClr val="tx1"/>
                </a:solidFill>
              </a:rPr>
              <a:t>(group work)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 you watch </a:t>
            </a:r>
            <a:r>
              <a:rPr lang="en-US" sz="2600" b="1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clips 2 and 3</a:t>
            </a:r>
            <a:r>
              <a:rPr lang="en-US" sz="2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in pairs or in small groups, write </a:t>
            </a:r>
            <a:r>
              <a:rPr lang="en-US" sz="2600" i="1" u="sng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short paragraph</a:t>
            </a:r>
            <a:r>
              <a:rPr lang="en-US" sz="2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600" i="1" dirty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en-US" sz="2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Africa, emphasizing its </a:t>
            </a:r>
            <a:r>
              <a:rPr lang="en-US" sz="2600" b="1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en-US" sz="2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600" b="1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cultural richness</a:t>
            </a:r>
            <a:r>
              <a:rPr lang="en-US" sz="2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600" i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 prepared to share your answer with the class!</a:t>
            </a:r>
          </a:p>
          <a:p>
            <a:endParaRPr lang="en-US" sz="2800" i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i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14370-19BF-4AF8-5061-A053EAB42516}"/>
              </a:ext>
            </a:extLst>
          </p:cNvPr>
          <p:cNvSpPr/>
          <p:nvPr/>
        </p:nvSpPr>
        <p:spPr>
          <a:xfrm>
            <a:off x="4696131" y="4349150"/>
            <a:ext cx="6324600" cy="124975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Clip 2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geography of Africa (</a:t>
            </a:r>
            <a:r>
              <a:rPr kumimoji="0" lang="en-GB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BBC Bitesize)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https://www.bbc.co.uk/bitesize/topics/zsw4kty/articles/z2k6p4j#zm8tn9q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8C0C7-91B1-C498-FC96-1C7AA189119D}"/>
              </a:ext>
            </a:extLst>
          </p:cNvPr>
          <p:cNvSpPr/>
          <p:nvPr/>
        </p:nvSpPr>
        <p:spPr>
          <a:xfrm>
            <a:off x="11429501" y="4321813"/>
            <a:ext cx="6706099" cy="97264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b="1" i="1" u="sng" dirty="0">
                <a:solidFill>
                  <a:srgbClr val="7030A0"/>
                </a:solidFill>
              </a:rPr>
              <a:t>Clip 3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diverse is Africa?</a:t>
            </a:r>
            <a:r>
              <a:rPr lang="en-GB" sz="23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300" i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300" dirty="0">
                <a:solidFill>
                  <a:schemeClr val="tx1"/>
                </a:solidFill>
                <a:hlinkClick r:id="rId4"/>
              </a:rPr>
              <a:t>https://www.youtube.com/watch?v=YUQQm2f1rDk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52B931A-C41E-2922-4F60-2187C890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60" y="5698744"/>
            <a:ext cx="1431536" cy="14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467961CB-BC4C-BE0C-7C3D-FB251D1B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211" y="5916677"/>
            <a:ext cx="7227866" cy="241604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Activity 3</a:t>
            </a: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Independent Writing Task </a:t>
            </a:r>
            <a:endParaRPr lang="en-GB" altLang="en-US" sz="2600" b="1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Calibri"/>
              </a:rPr>
              <a:t>Using colour, symbolism and cultural motifs, create an artwork, or a poem, that reflects your interpretation of </a:t>
            </a:r>
            <a:r>
              <a:rPr lang="en-US" altLang="en-US" sz="2400" b="1" i="1" dirty="0">
                <a:solidFill>
                  <a:srgbClr val="000000"/>
                </a:solidFill>
                <a:latin typeface="Calibri"/>
              </a:rPr>
              <a:t>African identity </a:t>
            </a:r>
            <a:r>
              <a:rPr lang="en-US" altLang="en-US" sz="2400" i="1" dirty="0">
                <a:solidFill>
                  <a:srgbClr val="000000"/>
                </a:solidFill>
                <a:latin typeface="Calibri"/>
              </a:rPr>
              <a:t>incorporating elements from activity 2.</a:t>
            </a: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i="1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1058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Calibri"/>
              </a:rPr>
              <a:t>You may be asked to share your work with the class.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825BB1-4CBD-8B2C-D46B-4F2A86F22F60}"/>
              </a:ext>
            </a:extLst>
          </p:cNvPr>
          <p:cNvSpPr/>
          <p:nvPr/>
        </p:nvSpPr>
        <p:spPr>
          <a:xfrm>
            <a:off x="5563535" y="8503946"/>
            <a:ext cx="4799665" cy="156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600" b="1" i="1" u="sng" dirty="0">
                <a:solidFill>
                  <a:srgbClr val="00B050"/>
                </a:solidFill>
              </a:rPr>
              <a:t>Reflection</a:t>
            </a:r>
            <a:r>
              <a:rPr lang="en-GB" sz="2600" dirty="0">
                <a:solidFill>
                  <a:schemeClr val="tx1"/>
                </a:solidFill>
              </a:rPr>
              <a:t>: 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How has your understanding of African Identity and cultural diversity deepened through these activities?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244B212-2CF5-406D-D7C5-DED9CCDD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744" y="8611477"/>
            <a:ext cx="1581150" cy="14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D4F6BA4-3E31-8973-E772-7DB5A926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9" y="5598900"/>
            <a:ext cx="3159195" cy="45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B9DF8CD-2260-42F1-750C-B98AF19A2278}"/>
              </a:ext>
            </a:extLst>
          </p:cNvPr>
          <p:cNvSpPr/>
          <p:nvPr/>
        </p:nvSpPr>
        <p:spPr>
          <a:xfrm>
            <a:off x="450897" y="3210352"/>
            <a:ext cx="3971137" cy="3827497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 Criteria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Explain the terms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‘Identity’ and ‘Cultural Diversity’</a:t>
            </a:r>
          </a:p>
          <a:p>
            <a:pPr>
              <a:defRPr/>
            </a:pPr>
            <a:r>
              <a:rPr lang="en-US" sz="2300" dirty="0">
                <a:solidFill>
                  <a:prstClr val="black"/>
                </a:solidFill>
              </a:rPr>
              <a:t>● Explain the meaning of African identity.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Describe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how geography can influence cultural diversity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Apply understanding of African identity in a piece of writing.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767B0F7-94C1-AA83-49C9-12D576AC2B4C}"/>
              </a:ext>
            </a:extLst>
          </p:cNvPr>
          <p:cNvSpPr/>
          <p:nvPr/>
        </p:nvSpPr>
        <p:spPr>
          <a:xfrm>
            <a:off x="467871" y="1429034"/>
            <a:ext cx="3971137" cy="1243283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objective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explore the concept of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2400" i="1" dirty="0">
                <a:solidFill>
                  <a:srgbClr val="7030A0"/>
                </a:solidFill>
                <a:latin typeface="Calibri"/>
              </a:rPr>
              <a:t>cultural diversity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47F5C-7A21-489F-BD56-8285C65DB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16128" y="7480933"/>
            <a:ext cx="1581371" cy="24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ok cover with a black and white image&#10;&#10;Description automatically generated">
            <a:extLst>
              <a:ext uri="{FF2B5EF4-FFF2-40B4-BE49-F238E27FC236}">
                <a16:creationId xmlns:a16="http://schemas.microsoft.com/office/drawing/2014/main" id="{91EFA34A-CA6C-2427-2188-C235D692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2" y="1387476"/>
            <a:ext cx="2822131" cy="3581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548C32-E335-9F08-7107-5295CF6343CA}"/>
              </a:ext>
            </a:extLst>
          </p:cNvPr>
          <p:cNvSpPr/>
          <p:nvPr/>
        </p:nvSpPr>
        <p:spPr>
          <a:xfrm>
            <a:off x="4123890" y="1357039"/>
            <a:ext cx="5016183" cy="91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600" b="1" i="1" u="sng" dirty="0">
                <a:solidFill>
                  <a:srgbClr val="0000FF"/>
                </a:solidFill>
              </a:rPr>
              <a:t>Culture Trip</a:t>
            </a:r>
            <a:r>
              <a:rPr lang="en-GB" sz="2600" b="1" i="1" dirty="0">
                <a:solidFill>
                  <a:srgbClr val="0000FF"/>
                </a:solidFill>
              </a:rPr>
              <a:t>: </a:t>
            </a:r>
            <a:r>
              <a:rPr lang="en-US" sz="2400" i="1" dirty="0"/>
              <a:t>African Literature</a:t>
            </a:r>
          </a:p>
          <a:p>
            <a:r>
              <a:rPr lang="en-US" sz="2400" i="1" dirty="0"/>
              <a:t>Can you add to the list?</a:t>
            </a:r>
          </a:p>
          <a:p>
            <a:endParaRPr lang="en-GB" sz="2800" u="sng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400" i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i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i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E90BE-B507-43A5-13C3-4D0831D2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96" y="2657361"/>
            <a:ext cx="4086795" cy="2191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BABF2-7D89-108C-BEF4-CE867F40E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66" y="5234340"/>
            <a:ext cx="3350874" cy="4610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7FB60-CE2E-8985-DB13-9D34E4673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137" y="5506425"/>
            <a:ext cx="2667000" cy="4133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60EB2-24F0-BDED-54B4-545EC03A2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5906" y="6031855"/>
            <a:ext cx="5015568" cy="4133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5171D-BBA3-265B-438C-AB3859D9ED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43"/>
          <a:stretch/>
        </p:blipFill>
        <p:spPr>
          <a:xfrm>
            <a:off x="14862926" y="1341130"/>
            <a:ext cx="2822131" cy="3627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91FDE8-5A1D-E417-50CB-1B02C0857F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39" t="9832"/>
          <a:stretch/>
        </p:blipFill>
        <p:spPr>
          <a:xfrm>
            <a:off x="10439400" y="1454774"/>
            <a:ext cx="3124200" cy="368110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9F59B50-6CE5-D166-000C-4666BC869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4815"/>
          <a:stretch/>
        </p:blipFill>
        <p:spPr bwMode="auto">
          <a:xfrm>
            <a:off x="8439521" y="5711430"/>
            <a:ext cx="3810000" cy="41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1580</Words>
  <Application>Microsoft Macintosh PowerPoint</Application>
  <PresentationFormat>Custom</PresentationFormat>
  <Paragraphs>184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Aptos Display</vt:lpstr>
      <vt:lpstr>Aptos</vt:lpstr>
      <vt:lpstr>Arial</vt:lpstr>
      <vt:lpstr>Comic Sans MS</vt:lpstr>
      <vt:lpstr>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Lovette Monyei</dc:creator>
  <cp:lastModifiedBy>Oluwabunmi Owolabi</cp:lastModifiedBy>
  <cp:revision>5</cp:revision>
  <dcterms:created xsi:type="dcterms:W3CDTF">2006-08-16T00:00:00Z</dcterms:created>
  <dcterms:modified xsi:type="dcterms:W3CDTF">2024-09-21T21:37:26Z</dcterms:modified>
  <dc:identifier>DAGL3SySaRM</dc:identifier>
</cp:coreProperties>
</file>